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9"/>
  </p:notesMasterIdLst>
  <p:handoutMasterIdLst>
    <p:handoutMasterId r:id="rId40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216" autoAdjust="0"/>
    <p:restoredTop sz="94628" autoAdjust="0"/>
  </p:normalViewPr>
  <p:slideViewPr>
    <p:cSldViewPr>
      <p:cViewPr>
        <p:scale>
          <a:sx n="100" d="100"/>
          <a:sy n="100" d="100"/>
        </p:scale>
        <p:origin x="216" y="8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even the same platform?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5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4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3200" b="1" dirty="0">
                <a:solidFill>
                  <a:srgbClr val="002060"/>
                </a:solidFill>
                <a:latin typeface="Arial Bold" pitchFamily="-72" charset="0"/>
              </a:rPr>
              <a:t>Creating Great Looking Android Applications </a:t>
            </a:r>
            <a:r>
              <a:rPr lang="en-US" sz="3200" b="1" dirty="0" smtClean="0">
                <a:solidFill>
                  <a:srgbClr val="002060"/>
                </a:solidFill>
                <a:latin typeface="Arial Bold" pitchFamily="-72" charset="0"/>
              </a:rPr>
              <a:t>Using Material Design</a:t>
            </a:r>
            <a:endParaRPr lang="en-US" sz="32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Color Schemes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Handled through Themes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Pallets </a:t>
            </a:r>
            <a:r>
              <a:rPr lang="en-US" smtClean="0"/>
              <a:t>are Complimentary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735" y="306181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735" y="3728006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4394200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63230"/>
            <a:ext cx="1920762" cy="3394075"/>
          </a:xfrm>
        </p:spPr>
      </p:pic>
      <p:sp>
        <p:nvSpPr>
          <p:cNvPr id="12" name="Rectangle 11"/>
          <p:cNvSpPr/>
          <p:nvPr/>
        </p:nvSpPr>
        <p:spPr>
          <a:xfrm>
            <a:off x="5638800" y="1211504"/>
            <a:ext cx="1920762" cy="5179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15000" y="1996106"/>
            <a:ext cx="1752600" cy="6518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3867149"/>
            <a:ext cx="320562" cy="3624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6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Themes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Require Android L for Material themes (values-v21)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@</a:t>
            </a:r>
            <a:r>
              <a:rPr lang="en-US" dirty="0" err="1" smtClean="0"/>
              <a:t>android:style</a:t>
            </a:r>
            <a:r>
              <a:rPr lang="en-US" dirty="0" smtClean="0"/>
              <a:t>/</a:t>
            </a:r>
            <a:r>
              <a:rPr lang="en-US" dirty="0" err="1" smtClean="0"/>
              <a:t>Theme.Material.Light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</a:t>
            </a:r>
            <a:r>
              <a:rPr lang="en-US" dirty="0" err="1" smtClean="0"/>
              <a:t>AppCompat</a:t>
            </a:r>
            <a:r>
              <a:rPr lang="en-US" dirty="0" smtClean="0"/>
              <a:t> themes for Older API Support (v7)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063230"/>
            <a:ext cx="1981200" cy="3526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 </a:t>
            </a:r>
            <a:r>
              <a:rPr lang="en-US" dirty="0" err="1"/>
              <a:t>Theme.AppCompat.Light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Activities my inherit from </a:t>
            </a:r>
            <a:r>
              <a:rPr lang="en-US" dirty="0" err="1" smtClean="0"/>
              <a:t>AppCompatActivity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Themes control appearance of default action 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7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Theme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&lt;style name="</a:t>
            </a:r>
            <a:r>
              <a:rPr lang="en-US" sz="2800" dirty="0" err="1"/>
              <a:t>Theme.MyTheme</a:t>
            </a:r>
            <a:r>
              <a:rPr lang="en-US" sz="2800" dirty="0"/>
              <a:t>" parent="@style/</a:t>
            </a:r>
            <a:r>
              <a:rPr lang="en-US" sz="2800" dirty="0" err="1"/>
              <a:t>Theme.AppCompat.Light.NoActionBar</a:t>
            </a:r>
            <a:r>
              <a:rPr lang="en-US" sz="2800" dirty="0"/>
              <a:t>"&gt;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</a:t>
            </a:r>
            <a:r>
              <a:rPr lang="en-US" sz="2800" dirty="0"/>
              <a:t>"&gt;@color/</a:t>
            </a:r>
            <a:r>
              <a:rPr lang="en-US" sz="2800" dirty="0" err="1"/>
              <a:t>custom_primary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colorPrimaryDark</a:t>
            </a:r>
            <a:r>
              <a:rPr lang="en-US" sz="2800" dirty="0"/>
              <a:t>"&gt;@color/</a:t>
            </a:r>
            <a:r>
              <a:rPr lang="en-US" sz="2800" dirty="0" err="1"/>
              <a:t>custom_secondary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colorAccent</a:t>
            </a:r>
            <a:r>
              <a:rPr lang="en-US" sz="2800" dirty="0"/>
              <a:t>"&gt;@color/</a:t>
            </a:r>
            <a:r>
              <a:rPr lang="en-US" sz="2800" dirty="0" err="1"/>
              <a:t>custom_accent</a:t>
            </a:r>
            <a:r>
              <a:rPr lang="en-US" sz="2800" dirty="0"/>
              <a:t>&lt;/item&gt;</a:t>
            </a:r>
          </a:p>
          <a:p>
            <a:pPr marL="0" indent="0">
              <a:buNone/>
            </a:pPr>
            <a:r>
              <a:rPr lang="en-US" sz="2800" dirty="0"/>
              <a:t>&lt;/style</a:t>
            </a:r>
            <a:r>
              <a:rPr lang="en-US" sz="2800" dirty="0" smtClean="0"/>
              <a:t>&gt;</a:t>
            </a:r>
            <a:endParaRPr lang="en-US" sz="26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391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and Shadows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57" y="922344"/>
            <a:ext cx="9144000" cy="3783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material objects have default elevation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objects change elevation based on input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cannot pass through material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Shadows are visual cue of elevation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elevation: </a:t>
            </a:r>
            <a:r>
              <a:rPr lang="en-US" dirty="0" err="1" smtClean="0"/>
              <a:t>setCompatElevation</a:t>
            </a:r>
            <a:r>
              <a:rPr lang="en-US" dirty="0" smtClean="0"/>
              <a:t> or elevation XML attribute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Override shadow: </a:t>
            </a:r>
            <a:r>
              <a:rPr lang="en-US" dirty="0" err="1" smtClean="0"/>
              <a:t>setOutlineProvider</a:t>
            </a:r>
            <a:r>
              <a:rPr lang="en-US" dirty="0" smtClean="0"/>
              <a:t>(</a:t>
            </a:r>
            <a:r>
              <a:rPr lang="en-US" dirty="0" err="1" smtClean="0"/>
              <a:t>ViewOutlineProvider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4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Floating Action Button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808" y="2247344"/>
            <a:ext cx="3368838" cy="2395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Purpose to show form’s primary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android.support.design.widget.FloatingActionButton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 accent color is default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and ‘mini’ size - </a:t>
            </a:r>
            <a:r>
              <a:rPr lang="en-US" dirty="0" err="1"/>
              <a:t>fabSize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Android:src</a:t>
            </a:r>
            <a:r>
              <a:rPr lang="en-US" dirty="0"/>
              <a:t> or </a:t>
            </a:r>
            <a:r>
              <a:rPr lang="en-US" dirty="0" err="1"/>
              <a:t>setImageDrawable</a:t>
            </a:r>
            <a:r>
              <a:rPr lang="en-US" dirty="0"/>
              <a:t> to change icon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15068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Action Button XML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/>
              <a:t>&lt;</a:t>
            </a:r>
            <a:r>
              <a:rPr lang="en-US" sz="2800" dirty="0" err="1"/>
              <a:t>android.support.design.widget.FloatingActionButton</a:t>
            </a:r>
            <a:endParaRPr lang="en-US" sz="2800" dirty="0"/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android:id</a:t>
            </a:r>
            <a:r>
              <a:rPr lang="de-DE" sz="2800" dirty="0"/>
              <a:t>="@+</a:t>
            </a:r>
            <a:r>
              <a:rPr lang="de-DE" sz="2800" dirty="0" err="1"/>
              <a:t>id</a:t>
            </a:r>
            <a:r>
              <a:rPr lang="de-DE" sz="2800" dirty="0"/>
              <a:t>/</a:t>
            </a:r>
            <a:r>
              <a:rPr lang="de-DE" sz="2800" dirty="0" err="1"/>
              <a:t>fab_add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android:layout_width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android:layout_height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android:layout_alignParentBottom</a:t>
            </a:r>
            <a:r>
              <a:rPr lang="de-DE" sz="2800" dirty="0"/>
              <a:t>="</a:t>
            </a:r>
            <a:r>
              <a:rPr lang="de-DE" sz="2800" dirty="0" err="1"/>
              <a:t>true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android:layout_alignParentEnd</a:t>
            </a:r>
            <a:r>
              <a:rPr lang="de-DE" sz="2800" dirty="0"/>
              <a:t>="</a:t>
            </a:r>
            <a:r>
              <a:rPr lang="de-DE" sz="2800" dirty="0" err="1"/>
              <a:t>true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android:layout_marginBottom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android:layout_marginRight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android:enabled</a:t>
            </a:r>
            <a:r>
              <a:rPr lang="de-DE" sz="2800" dirty="0"/>
              <a:t>="</a:t>
            </a:r>
            <a:r>
              <a:rPr lang="de-DE" sz="2800" dirty="0" err="1"/>
              <a:t>true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android:src</a:t>
            </a:r>
            <a:r>
              <a:rPr lang="de-DE" sz="2800" dirty="0"/>
              <a:t>="@</a:t>
            </a:r>
            <a:r>
              <a:rPr lang="de-DE" sz="2800" dirty="0" err="1"/>
              <a:t>drawable</a:t>
            </a:r>
            <a:r>
              <a:rPr lang="de-DE" sz="2800" dirty="0"/>
              <a:t>/ic_add_white_24dp" /&gt;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8037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Wiring Up the FAB Click Event</a:t>
            </a:r>
            <a:endParaRPr lang="en-US" sz="4000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In </a:t>
            </a:r>
            <a:r>
              <a:rPr lang="en-US" sz="2800" dirty="0" err="1"/>
              <a:t>OnCreate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 err="1"/>
              <a:t>var</a:t>
            </a:r>
            <a:r>
              <a:rPr lang="en-US" sz="2800" dirty="0"/>
              <a:t> fab = </a:t>
            </a:r>
            <a:r>
              <a:rPr lang="en-US" sz="2800" dirty="0" err="1"/>
              <a:t>FindViewById</a:t>
            </a:r>
            <a:r>
              <a:rPr lang="en-US" sz="2800" dirty="0"/>
              <a:t>&lt;</a:t>
            </a:r>
            <a:r>
              <a:rPr lang="en-US" sz="2800" dirty="0" err="1"/>
              <a:t>FloatingActionButton</a:t>
            </a:r>
            <a:r>
              <a:rPr lang="en-US" sz="2800" dirty="0"/>
              <a:t>&gt;(</a:t>
            </a:r>
            <a:r>
              <a:rPr lang="en-US" sz="2800" dirty="0" err="1"/>
              <a:t>Resource.Id.fab_add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 err="1"/>
              <a:t>fab.Click</a:t>
            </a:r>
            <a:r>
              <a:rPr lang="en-US" sz="2800" dirty="0"/>
              <a:t> += </a:t>
            </a:r>
            <a:r>
              <a:rPr lang="en-US" sz="2800" dirty="0" err="1"/>
              <a:t>fab_click</a:t>
            </a:r>
            <a:r>
              <a:rPr lang="en-US" sz="2800" dirty="0"/>
              <a:t>;</a:t>
            </a:r>
          </a:p>
          <a:p>
            <a:r>
              <a:rPr lang="en-US" sz="2800" dirty="0"/>
              <a:t>Event:</a:t>
            </a:r>
          </a:p>
          <a:p>
            <a:pPr marL="0" indent="0">
              <a:buNone/>
            </a:pPr>
            <a:r>
              <a:rPr lang="en-US" sz="2800" dirty="0"/>
              <a:t>private void </a:t>
            </a:r>
            <a:r>
              <a:rPr lang="en-US" sz="2800" dirty="0" err="1"/>
              <a:t>fab_click</a:t>
            </a:r>
            <a:r>
              <a:rPr lang="en-US" sz="2800" dirty="0"/>
              <a:t>(object sender, </a:t>
            </a:r>
            <a:r>
              <a:rPr lang="en-US" sz="2800" dirty="0" err="1"/>
              <a:t>EventArgs</a:t>
            </a:r>
            <a:r>
              <a:rPr lang="en-US" sz="2800" dirty="0"/>
              <a:t> e)</a:t>
            </a:r>
          </a:p>
          <a:p>
            <a:pPr marL="0" indent="0">
              <a:buNone/>
            </a:pPr>
            <a:r>
              <a:rPr lang="de-DE" sz="2800" dirty="0"/>
              <a:t>{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 =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typeof</a:t>
            </a:r>
            <a:r>
              <a:rPr lang="de-DE" sz="2800" dirty="0"/>
              <a:t>(</a:t>
            </a:r>
            <a:r>
              <a:rPr lang="de-DE" sz="2800" dirty="0" err="1"/>
              <a:t>NewPollActivity</a:t>
            </a:r>
            <a:r>
              <a:rPr lang="de-DE" sz="2800" dirty="0"/>
              <a:t>));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ActivityCompat.StartActivity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intent</a:t>
            </a:r>
            <a:r>
              <a:rPr lang="de-DE" sz="2800" dirty="0"/>
              <a:t>, null);</a:t>
            </a:r>
          </a:p>
          <a:p>
            <a:pPr marL="0" indent="0">
              <a:buNone/>
            </a:pPr>
            <a:r>
              <a:rPr lang="de-DE" sz="2800" dirty="0" smtClean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571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View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07" y="252303"/>
            <a:ext cx="9144000" cy="485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8458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instead of </a:t>
            </a:r>
            <a:r>
              <a:rPr lang="en-US" dirty="0" err="1" smtClean="0"/>
              <a:t>ListView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8458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Handles vertical and horizontal scrolling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8458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Follows View Holder Pattern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android.support.v7.widget.RecyclerView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Need: </a:t>
            </a:r>
            <a:r>
              <a:rPr lang="en-US" dirty="0" err="1" smtClean="0"/>
              <a:t>LayoutManager</a:t>
            </a:r>
            <a:r>
              <a:rPr lang="en-US" dirty="0" smtClean="0"/>
              <a:t>, </a:t>
            </a:r>
            <a:r>
              <a:rPr lang="en-US" dirty="0" err="1" smtClean="0"/>
              <a:t>ViewHolder</a:t>
            </a:r>
            <a:r>
              <a:rPr lang="en-US" dirty="0" smtClean="0"/>
              <a:t>, adapter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7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&lt;android.support.v7.widget.RecyclerView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poll_list</a:t>
            </a:r>
            <a:r>
              <a:rPr lang="en-US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112801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PollItemViewHolder</a:t>
            </a:r>
            <a:r>
              <a:rPr lang="en-US" sz="1400" dirty="0"/>
              <a:t> : </a:t>
            </a:r>
            <a:r>
              <a:rPr lang="en-US" sz="1400" dirty="0" err="1"/>
              <a:t>RecyclerView.ViewHolder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ImageView</a:t>
            </a:r>
            <a:r>
              <a:rPr lang="de-DE" sz="1400" dirty="0"/>
              <a:t> </a:t>
            </a:r>
            <a:r>
              <a:rPr lang="de-DE" sz="1400" dirty="0" err="1"/>
              <a:t>PollImage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PollDescription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PollVoteCount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(View </a:t>
            </a:r>
            <a:r>
              <a:rPr lang="de-DE" sz="1400" dirty="0" err="1"/>
              <a:t>itemView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// </a:t>
            </a:r>
            <a:r>
              <a:rPr lang="de-DE" sz="1400" dirty="0" err="1"/>
              <a:t>Locate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cache</a:t>
            </a:r>
            <a:r>
              <a:rPr lang="de-DE" sz="1400" dirty="0"/>
              <a:t>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PollImage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ImageView</a:t>
            </a:r>
            <a:r>
              <a:rPr lang="de-DE" sz="1400" dirty="0"/>
              <a:t>&gt;(</a:t>
            </a:r>
            <a:r>
              <a:rPr lang="de-DE" sz="1400" dirty="0" err="1"/>
              <a:t>Resource.Id.poll_image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PollDescription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Resource.Id.poll_description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PollVoteCount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Resource.Id.poll_votes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}</a:t>
            </a:r>
          </a:p>
          <a:p>
            <a:pPr marL="0" indent="0">
              <a:buNone/>
            </a:pPr>
            <a:r>
              <a:rPr lang="de-DE" sz="1400" dirty="0" smtClean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572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22313" y="3305176"/>
            <a:ext cx="7772400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9557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smtClean="0"/>
              <a:t>Kevin Ford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2313" y="2180036"/>
            <a:ext cx="7772400" cy="11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5570"/>
              </a:buClr>
              <a:buFont typeface="Arial" pitchFamily="-72" charset="0"/>
              <a:buChar char="•"/>
              <a:defRPr sz="32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kevinf@magenic.com</a:t>
            </a:r>
            <a:endParaRPr lang="en-US" dirty="0" smtClean="0"/>
          </a:p>
          <a:p>
            <a:r>
              <a:rPr lang="en-US" dirty="0" smtClean="0"/>
              <a:t>@Bowman74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windingroadway.blogspot.com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/Bowman74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9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Layout Manger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571750"/>
            <a:ext cx="8229600" cy="2022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recyclerView</a:t>
            </a:r>
            <a:r>
              <a:rPr lang="en-US" sz="1800" dirty="0"/>
              <a:t> = </a:t>
            </a:r>
            <a:r>
              <a:rPr lang="en-US" sz="1800" dirty="0" err="1"/>
              <a:t>FindViewById</a:t>
            </a:r>
            <a:r>
              <a:rPr lang="en-US" sz="1800" dirty="0"/>
              <a:t>&lt;</a:t>
            </a:r>
            <a:r>
              <a:rPr lang="en-US" sz="1800" dirty="0" err="1"/>
              <a:t>RecyclerView</a:t>
            </a:r>
            <a:r>
              <a:rPr lang="en-US" sz="1800" dirty="0"/>
              <a:t>&gt;(</a:t>
            </a:r>
            <a:r>
              <a:rPr lang="en-US" sz="1800" dirty="0" err="1"/>
              <a:t>Resource.Id.poll_list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layoutManager</a:t>
            </a:r>
            <a:r>
              <a:rPr lang="en-US" sz="1800" dirty="0"/>
              <a:t> = new </a:t>
            </a:r>
            <a:r>
              <a:rPr lang="en-US" sz="1800" dirty="0" err="1"/>
              <a:t>LinearLayoutManager</a:t>
            </a:r>
            <a:r>
              <a:rPr lang="en-US" sz="1800" dirty="0"/>
              <a:t>(this);</a:t>
            </a:r>
          </a:p>
          <a:p>
            <a:pPr marL="0" indent="0">
              <a:buNone/>
            </a:pPr>
            <a:r>
              <a:rPr lang="en-US" sz="1800" dirty="0" err="1"/>
              <a:t>layoutManager.Orientation</a:t>
            </a:r>
            <a:r>
              <a:rPr lang="en-US" sz="1800" dirty="0"/>
              <a:t> = </a:t>
            </a:r>
            <a:r>
              <a:rPr lang="en-US" sz="1800" dirty="0" err="1"/>
              <a:t>LinearLayoutManager.Vertical</a:t>
            </a:r>
            <a:r>
              <a:rPr lang="en-US" sz="1800" dirty="0"/>
              <a:t>; </a:t>
            </a:r>
          </a:p>
          <a:p>
            <a:pPr marL="0" indent="0">
              <a:buNone/>
            </a:pPr>
            <a:r>
              <a:rPr lang="en-US" sz="1800" dirty="0" err="1"/>
              <a:t>recyclerView.SetLayoutManager</a:t>
            </a:r>
            <a:r>
              <a:rPr lang="en-US" sz="1800" dirty="0"/>
              <a:t>(</a:t>
            </a:r>
            <a:r>
              <a:rPr lang="en-US" sz="1800" dirty="0" err="1"/>
              <a:t>layoutManager</a:t>
            </a:r>
            <a:r>
              <a:rPr lang="en-US" sz="1800" dirty="0"/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15138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LinearLayoutManager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8133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GridLayoutManager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111513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StaggeredGridLayoutManager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178133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Custom: extend </a:t>
            </a:r>
            <a:r>
              <a:rPr lang="en-US" dirty="0" err="1"/>
              <a:t>RecyclerView.LayoutManager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Adapter -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PollAdapter</a:t>
            </a:r>
            <a:r>
              <a:rPr lang="en-US" sz="1400" dirty="0"/>
              <a:t> : </a:t>
            </a:r>
            <a:r>
              <a:rPr lang="en-US" sz="1400" dirty="0" err="1"/>
              <a:t>RecyclerView.Adapter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RecyclerView.ViewHolder</a:t>
            </a:r>
            <a:r>
              <a:rPr lang="de-DE" sz="1400" dirty="0"/>
              <a:t> </a:t>
            </a:r>
            <a:r>
              <a:rPr lang="de-DE" sz="1400" dirty="0" err="1"/>
              <a:t>OnCreateViewHolder</a:t>
            </a:r>
            <a:r>
              <a:rPr lang="de-DE" sz="1400" dirty="0"/>
              <a:t>(</a:t>
            </a:r>
            <a:r>
              <a:rPr lang="de-DE" sz="1400" dirty="0" err="1"/>
              <a:t>ViewGroup</a:t>
            </a:r>
            <a:r>
              <a:rPr lang="de-DE" sz="1400" dirty="0"/>
              <a:t>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int</a:t>
            </a:r>
            <a:r>
              <a:rPr lang="de-DE" sz="1400" dirty="0"/>
              <a:t> </a:t>
            </a:r>
            <a:r>
              <a:rPr lang="de-DE" sz="1400" dirty="0" err="1"/>
              <a:t>viewType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    {</a:t>
            </a:r>
          </a:p>
          <a:p>
            <a:pPr marL="0" indent="0">
              <a:buNone/>
            </a:pPr>
            <a:r>
              <a:rPr lang="de-DE" sz="1400" dirty="0"/>
              <a:t>            // </a:t>
            </a:r>
            <a:r>
              <a:rPr lang="de-DE" sz="1400" dirty="0" err="1"/>
              <a:t>Inflate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photo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View </a:t>
            </a:r>
            <a:r>
              <a:rPr lang="de-DE" sz="1400" dirty="0" err="1"/>
              <a:t>itemView</a:t>
            </a:r>
            <a:r>
              <a:rPr lang="de-DE" sz="1400" dirty="0"/>
              <a:t> = </a:t>
            </a:r>
            <a:r>
              <a:rPr lang="de-DE" sz="1400" dirty="0" err="1"/>
              <a:t>LayoutInflater.From</a:t>
            </a:r>
            <a:r>
              <a:rPr lang="de-DE" sz="1400" dirty="0"/>
              <a:t>(</a:t>
            </a:r>
            <a:r>
              <a:rPr lang="de-DE" sz="1400" dirty="0" err="1"/>
              <a:t>parent.Context</a:t>
            </a:r>
            <a:r>
              <a:rPr lang="de-DE" sz="1400" dirty="0"/>
              <a:t>).</a:t>
            </a:r>
            <a:r>
              <a:rPr lang="de-DE" sz="1400" dirty="0" err="1"/>
              <a:t>Inflate</a:t>
            </a:r>
            <a:r>
              <a:rPr lang="de-DE" sz="1400" dirty="0"/>
              <a:t>(</a:t>
            </a:r>
            <a:r>
              <a:rPr lang="de-DE" sz="1400" dirty="0" err="1"/>
              <a:t>Resource.Layout.MainRow</a:t>
            </a:r>
            <a:r>
              <a:rPr lang="de-DE" sz="1400" dirty="0"/>
              <a:t>,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false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    // Create a </a:t>
            </a:r>
            <a:r>
              <a:rPr lang="de-DE" sz="1400" dirty="0" err="1"/>
              <a:t>ViewHolder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hold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 </a:t>
            </a:r>
            <a:r>
              <a:rPr lang="de-DE" sz="1400" dirty="0" err="1"/>
              <a:t>inside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vh</a:t>
            </a:r>
            <a:r>
              <a:rPr lang="de-DE" sz="1400" dirty="0"/>
              <a:t> =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ro-RO" sz="1400" dirty="0"/>
              <a:t>            </a:t>
            </a:r>
            <a:r>
              <a:rPr lang="ro-RO" sz="1400" dirty="0" err="1"/>
              <a:t>return</a:t>
            </a:r>
            <a:r>
              <a:rPr lang="ro-RO" sz="1400" dirty="0"/>
              <a:t> </a:t>
            </a:r>
            <a:r>
              <a:rPr lang="ro-RO" sz="1400" dirty="0" err="1"/>
              <a:t>vh</a:t>
            </a:r>
            <a:r>
              <a:rPr lang="ro-RO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    }</a:t>
            </a:r>
          </a:p>
          <a:p>
            <a:pPr marL="0" indent="0">
              <a:buNone/>
            </a:pPr>
            <a:r>
              <a:rPr lang="de-DE" sz="1400" dirty="0" smtClean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0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recyclerView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</a:t>
            </a:r>
            <a:r>
              <a:rPr lang="en-US" sz="1400" dirty="0" err="1"/>
              <a:t>RecyclerView</a:t>
            </a:r>
            <a:r>
              <a:rPr lang="en-US" sz="1400" dirty="0"/>
              <a:t>&gt;(</a:t>
            </a:r>
            <a:r>
              <a:rPr lang="en-US" sz="1400" dirty="0" err="1"/>
              <a:t>Resource.Id.poll_list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layoutManager</a:t>
            </a:r>
            <a:r>
              <a:rPr lang="en-US" sz="1400" dirty="0"/>
              <a:t> = new </a:t>
            </a:r>
            <a:r>
              <a:rPr lang="en-US" sz="1400" dirty="0" err="1"/>
              <a:t>LinearLayoutManager</a:t>
            </a:r>
            <a:r>
              <a:rPr lang="en-US" sz="1400" dirty="0"/>
              <a:t>(this);</a:t>
            </a:r>
          </a:p>
          <a:p>
            <a:pPr marL="0" indent="0">
              <a:buNone/>
            </a:pPr>
            <a:r>
              <a:rPr lang="en-US" sz="1400" dirty="0" err="1"/>
              <a:t>layoutManager.Orientation</a:t>
            </a:r>
            <a:r>
              <a:rPr lang="en-US" sz="1400" dirty="0"/>
              <a:t> = </a:t>
            </a:r>
            <a:r>
              <a:rPr lang="en-US" sz="1400" dirty="0" err="1"/>
              <a:t>LinearLayoutManager.Vertical</a:t>
            </a:r>
            <a:r>
              <a:rPr lang="en-US" sz="1400" dirty="0"/>
              <a:t>; </a:t>
            </a:r>
          </a:p>
          <a:p>
            <a:pPr marL="0" indent="0">
              <a:buNone/>
            </a:pPr>
            <a:r>
              <a:rPr lang="en-US" sz="1400" dirty="0" err="1"/>
              <a:t>recyclerView.SetLayoutManager</a:t>
            </a:r>
            <a:r>
              <a:rPr lang="en-US" sz="1400" dirty="0"/>
              <a:t>(</a:t>
            </a:r>
            <a:r>
              <a:rPr lang="en-US" sz="1400" dirty="0" err="1"/>
              <a:t>layoutManager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pollService</a:t>
            </a:r>
            <a:r>
              <a:rPr lang="en-US" sz="1400" dirty="0"/>
              <a:t> = new </a:t>
            </a:r>
            <a:r>
              <a:rPr lang="en-US" sz="1400" dirty="0" err="1"/>
              <a:t>PollService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pollItems</a:t>
            </a:r>
            <a:r>
              <a:rPr lang="en-US" sz="1400" dirty="0"/>
              <a:t> = </a:t>
            </a:r>
            <a:r>
              <a:rPr lang="en-US" sz="1400" dirty="0" err="1"/>
              <a:t>pollService.GetPolls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adapter = new </a:t>
            </a:r>
            <a:r>
              <a:rPr lang="en-US" sz="1400" dirty="0" err="1"/>
              <a:t>PollAdapter</a:t>
            </a:r>
            <a:r>
              <a:rPr lang="en-US" sz="1400" dirty="0"/>
              <a:t>(</a:t>
            </a:r>
            <a:r>
              <a:rPr lang="en-US" sz="1400" dirty="0" err="1"/>
              <a:t>pollItems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recyclerView.SetAdapter</a:t>
            </a:r>
            <a:r>
              <a:rPr lang="en-US" sz="1400" dirty="0"/>
              <a:t>(adapter);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or </a:t>
            </a:r>
            <a:r>
              <a:rPr lang="en-US" dirty="0" err="1"/>
              <a:t>RecyclerView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136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ListView</a:t>
            </a:r>
            <a:r>
              <a:rPr lang="en-US" dirty="0" smtClean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6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row level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75736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Dividers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5736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Canned simple adapters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RecyclerView</a:t>
            </a:r>
            <a:r>
              <a:rPr lang="en-US" dirty="0" smtClean="0"/>
              <a:t> Advantages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view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 layouts like horizontal </a:t>
            </a:r>
            <a:r>
              <a:rPr lang="en-US" dirty="0" smtClean="0"/>
              <a:t>scrolling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76800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Forces view holder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3938552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14684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74334"/>
            <a:ext cx="4905090" cy="273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Requries</a:t>
            </a:r>
            <a:r>
              <a:rPr lang="en-US" dirty="0" smtClean="0"/>
              <a:t> API 21 and JDK 1.7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Differences prior to API 21 (App </a:t>
            </a:r>
            <a:r>
              <a:rPr lang="en-US" dirty="0" err="1" smtClean="0"/>
              <a:t>Compat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Calculated shadow adds padding -</a:t>
            </a:r>
            <a:r>
              <a:rPr lang="en-US" dirty="0" err="1"/>
              <a:t>cardUseCompatPadding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4391626"/>
            <a:ext cx="56202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Intersecting child views not clipped in corners - </a:t>
            </a:r>
            <a:r>
              <a:rPr lang="en-US" dirty="0" err="1"/>
              <a:t>cardPreventCornerOverlap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&lt;android.support.v7.widget.CardView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android:layout_height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android:layout_width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app:layout_aspectRatio</a:t>
            </a:r>
            <a:r>
              <a:rPr lang="en-US" sz="1400" dirty="0"/>
              <a:t>="100%"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app:layout_widthPercent</a:t>
            </a:r>
            <a:r>
              <a:rPr lang="en-US" sz="1400" dirty="0"/>
              <a:t>="100%”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app:cardElevation</a:t>
            </a:r>
            <a:r>
              <a:rPr lang="en-US" sz="1400" dirty="0"/>
              <a:t>="2sp"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app:cardUseCompatPadding</a:t>
            </a:r>
            <a:r>
              <a:rPr lang="en-US" sz="1400" dirty="0"/>
              <a:t>="true" &gt;</a:t>
            </a:r>
          </a:p>
          <a:p>
            <a:pPr marL="0" indent="0">
              <a:buNone/>
            </a:pPr>
            <a:r>
              <a:rPr lang="de-DE" sz="1400" dirty="0"/>
              <a:t>    &lt;</a:t>
            </a:r>
            <a:r>
              <a:rPr lang="de-DE" sz="1400" dirty="0" err="1"/>
              <a:t>ImageView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android:layout_height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android:layout_width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android:id</a:t>
            </a:r>
            <a:r>
              <a:rPr lang="de-DE" sz="1400" dirty="0"/>
              <a:t>="@+</a:t>
            </a:r>
            <a:r>
              <a:rPr lang="de-DE" sz="1400" dirty="0" err="1"/>
              <a:t>id</a:t>
            </a:r>
            <a:r>
              <a:rPr lang="de-DE" sz="1400" dirty="0"/>
              <a:t>/</a:t>
            </a:r>
            <a:r>
              <a:rPr lang="de-DE" sz="1400" dirty="0" err="1"/>
              <a:t>poll_image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android:scaleType</a:t>
            </a:r>
            <a:r>
              <a:rPr lang="de-DE" sz="1400" dirty="0"/>
              <a:t>="</a:t>
            </a:r>
            <a:r>
              <a:rPr lang="de-DE" sz="1400" dirty="0" err="1"/>
              <a:t>centerCrop</a:t>
            </a:r>
            <a:r>
              <a:rPr lang="de-DE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&lt;/android.support.v7.widget.CardView</a:t>
            </a:r>
            <a:r>
              <a:rPr lang="en-US" sz="1400" dirty="0" smtClean="0"/>
              <a:t>&gt;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30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9"/>
            <a:ext cx="8458200" cy="857250"/>
          </a:xfrm>
        </p:spPr>
        <p:txBody>
          <a:bodyPr/>
          <a:lstStyle/>
          <a:p>
            <a:r>
              <a:rPr lang="en-US" sz="3600" dirty="0"/>
              <a:t>Animations - Transitions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Animates Change between one </a:t>
            </a:r>
            <a:r>
              <a:rPr lang="en-US" dirty="0"/>
              <a:t>v</a:t>
            </a:r>
            <a:r>
              <a:rPr lang="en-US" dirty="0" smtClean="0"/>
              <a:t>iew hierarchy and another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Concepts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95618"/>
            <a:ext cx="5638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Scenes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59238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compatible with classes that extend </a:t>
            </a:r>
            <a:r>
              <a:rPr lang="en-US" dirty="0" err="1" smtClean="0"/>
              <a:t>adaper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4400550"/>
            <a:ext cx="58488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Problems animating views that contain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Tying Source and Target Controls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 smtClean="0"/>
              <a:t>Source:</a:t>
            </a:r>
          </a:p>
          <a:p>
            <a:pPr marL="0" indent="0">
              <a:buNone/>
            </a:pPr>
            <a:r>
              <a:rPr lang="en-US" sz="3400" dirty="0" smtClean="0"/>
              <a:t>&lt;</a:t>
            </a:r>
            <a:r>
              <a:rPr lang="en-US" sz="3400" dirty="0" err="1" smtClean="0"/>
              <a:t>android.support.design.widget.FloatingActionButton</a:t>
            </a:r>
            <a:endParaRPr lang="en-US" sz="3400" dirty="0" smtClean="0"/>
          </a:p>
          <a:p>
            <a:pPr marL="0" indent="0">
              <a:buNone/>
            </a:pPr>
            <a:r>
              <a:rPr lang="de-DE" sz="3400" dirty="0" smtClean="0"/>
              <a:t>    </a:t>
            </a:r>
            <a:r>
              <a:rPr lang="de-DE" sz="3400" dirty="0" err="1" smtClean="0"/>
              <a:t>android:id</a:t>
            </a:r>
            <a:r>
              <a:rPr lang="de-DE" sz="3400" dirty="0" smtClean="0"/>
              <a:t>="@+</a:t>
            </a:r>
            <a:r>
              <a:rPr lang="de-DE" sz="3400" dirty="0" err="1" smtClean="0"/>
              <a:t>id</a:t>
            </a:r>
            <a:r>
              <a:rPr lang="de-DE" sz="3400" dirty="0" smtClean="0"/>
              <a:t>/</a:t>
            </a:r>
            <a:r>
              <a:rPr lang="de-DE" sz="3400" dirty="0" err="1" smtClean="0"/>
              <a:t>fab_add</a:t>
            </a:r>
            <a:r>
              <a:rPr lang="de-DE" sz="3400" dirty="0" smtClean="0"/>
              <a:t>"</a:t>
            </a:r>
          </a:p>
          <a:p>
            <a:pPr marL="0" indent="0">
              <a:buNone/>
            </a:pPr>
            <a:r>
              <a:rPr lang="de-DE" sz="3400" dirty="0" smtClean="0"/>
              <a:t>    </a:t>
            </a:r>
            <a:r>
              <a:rPr lang="de-DE" sz="3400" dirty="0" err="1" smtClean="0"/>
              <a:t>android:layout_width</a:t>
            </a:r>
            <a:r>
              <a:rPr lang="de-DE" sz="3400" dirty="0" smtClean="0"/>
              <a:t>="</a:t>
            </a:r>
            <a:r>
              <a:rPr lang="de-DE" sz="3400" dirty="0" err="1" smtClean="0"/>
              <a:t>wrap_content</a:t>
            </a:r>
            <a:r>
              <a:rPr lang="de-DE" sz="3400" dirty="0" smtClean="0"/>
              <a:t>"</a:t>
            </a:r>
          </a:p>
          <a:p>
            <a:pPr marL="0" indent="0">
              <a:buNone/>
            </a:pPr>
            <a:r>
              <a:rPr lang="de-DE" sz="3400" dirty="0" smtClean="0"/>
              <a:t>    </a:t>
            </a:r>
            <a:r>
              <a:rPr lang="de-DE" sz="3400" dirty="0" err="1" smtClean="0"/>
              <a:t>android:layout_height</a:t>
            </a:r>
            <a:r>
              <a:rPr lang="de-DE" sz="3400" dirty="0" smtClean="0"/>
              <a:t>="</a:t>
            </a:r>
            <a:r>
              <a:rPr lang="de-DE" sz="3400" dirty="0" err="1" smtClean="0"/>
              <a:t>wrap_content</a:t>
            </a:r>
            <a:r>
              <a:rPr lang="de-DE" sz="3400" dirty="0" smtClean="0"/>
              <a:t>"</a:t>
            </a:r>
          </a:p>
          <a:p>
            <a:pPr marL="0" indent="0">
              <a:buNone/>
            </a:pPr>
            <a:r>
              <a:rPr lang="de-DE" sz="3400" dirty="0" smtClean="0"/>
              <a:t>    </a:t>
            </a:r>
            <a:r>
              <a:rPr lang="de-DE" sz="3400" dirty="0" err="1" smtClean="0"/>
              <a:t>android:transitionName</a:t>
            </a:r>
            <a:r>
              <a:rPr lang="de-DE" sz="3400" dirty="0" smtClean="0"/>
              <a:t>="@</a:t>
            </a:r>
            <a:r>
              <a:rPr lang="de-DE" sz="3400" dirty="0" err="1" smtClean="0"/>
              <a:t>string</a:t>
            </a:r>
            <a:r>
              <a:rPr lang="de-DE" sz="3400" dirty="0" smtClean="0"/>
              <a:t>/</a:t>
            </a:r>
            <a:r>
              <a:rPr lang="de-DE" sz="3400" dirty="0" err="1" smtClean="0"/>
              <a:t>Transition_Popup</a:t>
            </a:r>
            <a:r>
              <a:rPr lang="de-DE" sz="3400" dirty="0" smtClean="0"/>
              <a:t>"</a:t>
            </a:r>
          </a:p>
          <a:p>
            <a:pPr marL="0" indent="0">
              <a:buNone/>
            </a:pPr>
            <a:r>
              <a:rPr lang="de-DE" sz="3400" dirty="0" smtClean="0"/>
              <a:t>    </a:t>
            </a:r>
            <a:r>
              <a:rPr lang="de-DE" sz="3400" dirty="0" err="1" smtClean="0"/>
              <a:t>android:src</a:t>
            </a:r>
            <a:r>
              <a:rPr lang="de-DE" sz="3400" dirty="0" smtClean="0"/>
              <a:t>="@</a:t>
            </a:r>
            <a:r>
              <a:rPr lang="de-DE" sz="3400" dirty="0" err="1" smtClean="0"/>
              <a:t>drawable</a:t>
            </a:r>
            <a:r>
              <a:rPr lang="de-DE" sz="3400" dirty="0" smtClean="0"/>
              <a:t>/ic_add_white_24dp" /&gt;</a:t>
            </a:r>
          </a:p>
          <a:p>
            <a:r>
              <a:rPr lang="de-DE" sz="3600" dirty="0" smtClean="0"/>
              <a:t>Target: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android.support.design.widget.CoordinatorLayout</a:t>
            </a:r>
            <a:r>
              <a:rPr lang="en-US" sz="3400" dirty="0"/>
              <a:t> 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android:layout_width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android:layout_height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android:transitionName</a:t>
            </a:r>
            <a:r>
              <a:rPr lang="en-US" sz="3400" dirty="0"/>
              <a:t>="@string/</a:t>
            </a:r>
            <a:r>
              <a:rPr lang="en-US" sz="3400" dirty="0" err="1"/>
              <a:t>Transition_Popup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android:background</a:t>
            </a:r>
            <a:r>
              <a:rPr lang="en-US" sz="3400" dirty="0"/>
              <a:t>="@color/</a:t>
            </a:r>
            <a:r>
              <a:rPr lang="en-US" sz="3400" dirty="0" err="1"/>
              <a:t>custom_accent</a:t>
            </a:r>
            <a:r>
              <a:rPr lang="en-US" sz="3400" dirty="0"/>
              <a:t>"&gt;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419351"/>
            <a:ext cx="4898504" cy="2964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867150"/>
            <a:ext cx="4898504" cy="2887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private void </a:t>
            </a:r>
            <a:r>
              <a:rPr lang="en-US" sz="1600" dirty="0" err="1"/>
              <a:t>fab_click</a:t>
            </a:r>
            <a:r>
              <a:rPr lang="en-US" sz="1600" dirty="0"/>
              <a:t>(object sender, </a:t>
            </a:r>
            <a:r>
              <a:rPr lang="en-US" sz="1600" dirty="0" err="1"/>
              <a:t>EventArgs</a:t>
            </a:r>
            <a:r>
              <a:rPr lang="en-US" sz="1600" dirty="0"/>
              <a:t> e)</a:t>
            </a:r>
          </a:p>
          <a:p>
            <a:pPr marL="0" indent="0">
              <a:buNone/>
            </a:pPr>
            <a:r>
              <a:rPr lang="de-DE" sz="1600" dirty="0"/>
              <a:t> {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 =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typeof</a:t>
            </a:r>
            <a:r>
              <a:rPr lang="de-DE" sz="1600" dirty="0"/>
              <a:t>(</a:t>
            </a:r>
            <a:r>
              <a:rPr lang="de-DE" sz="1600" dirty="0" err="1"/>
              <a:t>NewPollActivity</a:t>
            </a:r>
            <a:r>
              <a:rPr lang="de-DE" sz="1600" dirty="0"/>
              <a:t>));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transitionName</a:t>
            </a:r>
            <a:r>
              <a:rPr lang="de-DE" sz="1600" dirty="0"/>
              <a:t> = </a:t>
            </a:r>
            <a:r>
              <a:rPr lang="de-DE" sz="1600" dirty="0" err="1"/>
              <a:t>GetString</a:t>
            </a:r>
            <a:r>
              <a:rPr lang="de-DE" sz="1600" dirty="0"/>
              <a:t>(</a:t>
            </a:r>
            <a:r>
              <a:rPr lang="de-DE" sz="1600" dirty="0" err="1"/>
              <a:t>Resource.String.Transition_Popup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fab</a:t>
            </a:r>
            <a:r>
              <a:rPr lang="de-DE" sz="1600" dirty="0"/>
              <a:t> = </a:t>
            </a:r>
            <a:r>
              <a:rPr lang="de-DE" sz="1600" dirty="0" err="1"/>
              <a:t>FindViewById</a:t>
            </a:r>
            <a:r>
              <a:rPr lang="de-DE" sz="1600" dirty="0"/>
              <a:t>&lt;</a:t>
            </a:r>
            <a:r>
              <a:rPr lang="de-DE" sz="1600" dirty="0" err="1"/>
              <a:t>FloatingActionButton</a:t>
            </a:r>
            <a:r>
              <a:rPr lang="de-DE" sz="1600" dirty="0"/>
              <a:t>&gt;(</a:t>
            </a:r>
            <a:r>
              <a:rPr lang="de-DE" sz="1600" dirty="0" err="1"/>
              <a:t>Resource.Id.fab_add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options</a:t>
            </a:r>
            <a:r>
              <a:rPr lang="de-DE" sz="1600" dirty="0"/>
              <a:t> = </a:t>
            </a:r>
            <a:r>
              <a:rPr lang="de-DE" sz="1600" dirty="0" err="1"/>
              <a:t>ActivityOptionsCompat.MakeSceneTransitionAnimation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fab</a:t>
            </a:r>
            <a:r>
              <a:rPr lang="de-DE" sz="1600" dirty="0"/>
              <a:t>, </a:t>
            </a:r>
            <a:r>
              <a:rPr lang="de-DE" sz="1600" dirty="0" err="1"/>
              <a:t>transitionName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bundle</a:t>
            </a:r>
            <a:r>
              <a:rPr lang="de-DE" sz="1600" dirty="0"/>
              <a:t> = </a:t>
            </a:r>
            <a:r>
              <a:rPr lang="de-DE" sz="1600" dirty="0" err="1"/>
              <a:t>options.ToBundle</a:t>
            </a:r>
            <a:r>
              <a:rPr lang="de-DE" sz="1600" dirty="0"/>
              <a:t>();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ActivityCompat.StartActivity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intent</a:t>
            </a:r>
            <a:r>
              <a:rPr lang="de-DE" sz="1600" dirty="0"/>
              <a:t>, </a:t>
            </a:r>
            <a:r>
              <a:rPr lang="de-DE" sz="1600" dirty="0" err="1"/>
              <a:t>bundle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09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013231"/>
            <a:ext cx="2667000" cy="2046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Android, iOS and </a:t>
            </a:r>
            <a:r>
              <a:rPr lang="en-US" dirty="0"/>
              <a:t>w</a:t>
            </a:r>
            <a:r>
              <a:rPr lang="en-US" dirty="0" smtClean="0"/>
              <a:t>eb sizes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Black and </a:t>
            </a:r>
            <a:r>
              <a:rPr lang="en-US" dirty="0"/>
              <a:t>w</a:t>
            </a:r>
            <a:r>
              <a:rPr lang="en-US" dirty="0" smtClean="0"/>
              <a:t>hite colors (light and dark)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Design Important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802" y="1200150"/>
            <a:ext cx="509839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Gone through many transitions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Material Design use </a:t>
            </a:r>
            <a:r>
              <a:rPr lang="en-US" dirty="0" err="1" smtClean="0"/>
              <a:t>AppCompat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Override Contents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</a:t>
            </a:r>
            <a:r>
              <a:rPr lang="en-US" dirty="0" err="1" smtClean="0"/>
              <a:t>NoActionBar</a:t>
            </a:r>
            <a:r>
              <a:rPr lang="en-US" dirty="0" smtClean="0"/>
              <a:t> theme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android.support.v7.widget.Toolbar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3725"/>
            <a:ext cx="2854158" cy="4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&lt;style name="</a:t>
            </a:r>
            <a:r>
              <a:rPr lang="en-US" sz="1600" dirty="0" err="1"/>
              <a:t>ToolbarTheme</a:t>
            </a:r>
            <a:r>
              <a:rPr lang="en-US" sz="1600" dirty="0"/>
              <a:t>" parent="</a:t>
            </a:r>
            <a:r>
              <a:rPr lang="en-US" sz="1600" dirty="0" err="1"/>
              <a:t>Theme.AppCompat.NoActionBar</a:t>
            </a:r>
            <a:r>
              <a:rPr lang="en-US" sz="1600" dirty="0"/>
              <a:t>"&gt;</a:t>
            </a:r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dirty="0"/>
              <a:t>&lt;item name="</a:t>
            </a:r>
            <a:r>
              <a:rPr lang="en-US" sz="1600" dirty="0" err="1"/>
              <a:t>android:textColorPrimary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 smtClean="0"/>
              <a:t>    &lt;</a:t>
            </a:r>
            <a:r>
              <a:rPr lang="en-US" sz="1600" dirty="0"/>
              <a:t>item name="</a:t>
            </a:r>
            <a:r>
              <a:rPr lang="en-US" sz="1600" dirty="0" err="1"/>
              <a:t>actionMenuTextColor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 smtClean="0"/>
              <a:t>    &lt;</a:t>
            </a:r>
            <a:r>
              <a:rPr lang="en-US" sz="1600" dirty="0"/>
              <a:t>item name="</a:t>
            </a:r>
            <a:r>
              <a:rPr lang="en-US" sz="1600" dirty="0" err="1"/>
              <a:t>android:textColorSecondary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 smtClean="0"/>
              <a:t>&lt;/</a:t>
            </a:r>
            <a:r>
              <a:rPr lang="en-US" sz="1600" dirty="0"/>
              <a:t>style</a:t>
            </a:r>
            <a:r>
              <a:rPr lang="en-US" sz="1600" dirty="0" smtClean="0"/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52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&lt;android.support.v7.widget.Toolbar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android:id</a:t>
            </a:r>
            <a:r>
              <a:rPr lang="en-US" sz="1600" dirty="0"/>
              <a:t>="@+id/toolbar"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android:layout_width</a:t>
            </a:r>
            <a:r>
              <a:rPr lang="en-US" sz="1600" dirty="0"/>
              <a:t>="</a:t>
            </a:r>
            <a:r>
              <a:rPr lang="en-US" sz="1600" dirty="0" err="1"/>
              <a:t>match_parent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android:layout_height</a:t>
            </a:r>
            <a:r>
              <a:rPr lang="en-US" sz="1600" dirty="0"/>
              <a:t>="</a:t>
            </a:r>
            <a:r>
              <a:rPr lang="en-US" sz="1600" dirty="0" err="1"/>
              <a:t>wrap_content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android:background</a:t>
            </a:r>
            <a:r>
              <a:rPr lang="en-US" sz="1600" dirty="0"/>
              <a:t>="@color/</a:t>
            </a:r>
            <a:r>
              <a:rPr lang="en-US" sz="1600" dirty="0" err="1"/>
              <a:t>custom_primary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app:navigationIcon</a:t>
            </a:r>
            <a:r>
              <a:rPr lang="en-US" sz="1600" dirty="0"/>
              <a:t>="@</a:t>
            </a:r>
            <a:r>
              <a:rPr lang="en-US" sz="1600" dirty="0" err="1"/>
              <a:t>drawable</a:t>
            </a:r>
            <a:r>
              <a:rPr lang="en-US" sz="1600" dirty="0"/>
              <a:t>/ic_menu_white_24dp"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android:theme</a:t>
            </a:r>
            <a:r>
              <a:rPr lang="en-US" sz="1600" dirty="0"/>
              <a:t>="@style/</a:t>
            </a:r>
            <a:r>
              <a:rPr lang="en-US" sz="1600" dirty="0" err="1"/>
              <a:t>ToolbarTheme</a:t>
            </a:r>
            <a:r>
              <a:rPr lang="en-US" sz="1600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23964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Extra Menu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&lt;menu </a:t>
            </a:r>
            <a:r>
              <a:rPr lang="en-US" sz="1400" dirty="0" err="1"/>
              <a:t>xmlns:android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xmlns:app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/res-auto"&gt;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action_search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="Search"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android:icon</a:t>
            </a:r>
            <a:r>
              <a:rPr lang="en-US" sz="1400" dirty="0"/>
              <a:t>="@</a:t>
            </a:r>
            <a:r>
              <a:rPr lang="en-US" sz="1400" dirty="0" err="1"/>
              <a:t>drawable</a:t>
            </a:r>
            <a:r>
              <a:rPr lang="en-US" sz="1400" dirty="0"/>
              <a:t>/ic_search_white_24dp"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="100"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</a:t>
            </a:r>
            <a:r>
              <a:rPr lang="en-US" sz="1400" dirty="0" err="1"/>
              <a:t>ifRoom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action_settings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="Some Menu Item"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="300"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="never" /&gt;</a:t>
            </a:r>
          </a:p>
          <a:p>
            <a:pPr marL="0" indent="0">
              <a:buNone/>
            </a:pPr>
            <a:r>
              <a:rPr lang="en-US" sz="1400" dirty="0"/>
              <a:t>&lt;/menu&gt;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12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In </a:t>
            </a:r>
            <a:r>
              <a:rPr lang="en-US" sz="1400" dirty="0" err="1"/>
              <a:t>OnCreate</a:t>
            </a:r>
            <a:r>
              <a:rPr lang="en-US" sz="1400" dirty="0"/>
              <a:t> Method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appBar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&lt;Toolbar&gt;(</a:t>
            </a:r>
            <a:r>
              <a:rPr lang="en-US" sz="1400" dirty="0" err="1"/>
              <a:t>Resource.Id.toolbar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appBar.InflateMenu</a:t>
            </a:r>
            <a:r>
              <a:rPr lang="en-US" sz="1400" dirty="0"/>
              <a:t>(</a:t>
            </a:r>
            <a:r>
              <a:rPr lang="en-US" sz="1400" dirty="0" err="1"/>
              <a:t>Resource.Menu.Main_Menu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SetSupportActionBar</a:t>
            </a:r>
            <a:r>
              <a:rPr lang="en-US" sz="1400" dirty="0"/>
              <a:t>(</a:t>
            </a:r>
            <a:r>
              <a:rPr lang="en-US" sz="1400" dirty="0" err="1"/>
              <a:t>appBar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appBar.NavigationClick</a:t>
            </a:r>
            <a:r>
              <a:rPr lang="en-US" sz="1400" dirty="0"/>
              <a:t> += </a:t>
            </a:r>
            <a:r>
              <a:rPr lang="en-US" sz="1400" dirty="0" err="1"/>
              <a:t>Navigation_Click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r>
              <a:rPr lang="en-US" sz="1400" dirty="0"/>
              <a:t>Handle Inflating extra menu items</a:t>
            </a:r>
          </a:p>
          <a:p>
            <a:pPr marL="0" indent="0">
              <a:buNone/>
            </a:pPr>
            <a:r>
              <a:rPr lang="en-US" sz="1400" dirty="0"/>
              <a:t> public override bool </a:t>
            </a:r>
            <a:r>
              <a:rPr lang="en-US" sz="1400" dirty="0" err="1"/>
              <a:t>OnCreateOptionsMenu</a:t>
            </a:r>
            <a:r>
              <a:rPr lang="en-US" sz="1400" dirty="0"/>
              <a:t>(</a:t>
            </a:r>
            <a:r>
              <a:rPr lang="en-US" sz="1400" dirty="0" err="1"/>
              <a:t>IMenu</a:t>
            </a:r>
            <a:r>
              <a:rPr lang="en-US" sz="1400" dirty="0"/>
              <a:t> menu)</a:t>
            </a:r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inflater</a:t>
            </a:r>
            <a:r>
              <a:rPr lang="de-DE" sz="1400" dirty="0"/>
              <a:t> = </a:t>
            </a:r>
            <a:r>
              <a:rPr lang="de-DE" sz="1400" dirty="0" err="1"/>
              <a:t>MenuInflater</a:t>
            </a:r>
            <a:r>
              <a:rPr lang="de-DE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inflater.Inflate</a:t>
            </a:r>
            <a:r>
              <a:rPr lang="de-DE" sz="1400" dirty="0"/>
              <a:t>(</a:t>
            </a:r>
            <a:r>
              <a:rPr lang="de-DE" sz="1400" dirty="0" err="1"/>
              <a:t>Resource.Menu.Main_Menu</a:t>
            </a:r>
            <a:r>
              <a:rPr lang="de-DE" sz="1400" dirty="0"/>
              <a:t>, 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return</a:t>
            </a:r>
            <a:r>
              <a:rPr lang="de-DE" sz="1400" dirty="0"/>
              <a:t> </a:t>
            </a:r>
            <a:r>
              <a:rPr lang="de-DE" sz="1400" dirty="0" err="1"/>
              <a:t>base.OnCreateOptionsMenu</a:t>
            </a:r>
            <a:r>
              <a:rPr lang="de-DE" sz="1400" dirty="0"/>
              <a:t>(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495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971550"/>
            <a:ext cx="5867400" cy="918526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VSLiveMaterialDesign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1600200" y="2024964"/>
            <a:ext cx="5867400" cy="918526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Design </a:t>
            </a:r>
            <a:r>
              <a:rPr lang="en-US" dirty="0"/>
              <a:t>Standards: http://</a:t>
            </a:r>
            <a:r>
              <a:rPr lang="en-US" dirty="0" err="1"/>
              <a:t>www.google.com</a:t>
            </a:r>
            <a:r>
              <a:rPr lang="en-US" dirty="0"/>
              <a:t>/design/spec/material-design/</a:t>
            </a:r>
            <a:r>
              <a:rPr lang="en-US" dirty="0" err="1"/>
              <a:t>introduction.html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65189" y="4133295"/>
            <a:ext cx="5867400" cy="918525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 Information: https</a:t>
            </a:r>
            <a:r>
              <a:rPr lang="en-US" dirty="0"/>
              <a:t>://</a:t>
            </a:r>
            <a:r>
              <a:rPr lang="en-US" dirty="0" err="1"/>
              <a:t>developer.android.com</a:t>
            </a:r>
            <a:r>
              <a:rPr lang="en-US" dirty="0"/>
              <a:t>/design/material/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00200" y="3078378"/>
            <a:ext cx="5867400" cy="918526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Icons: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</p:spTree>
    <p:extLst>
      <p:ext uri="{BB962C8B-B14F-4D97-AF65-F5344CB8AC3E}">
        <p14:creationId xmlns:p14="http://schemas.microsoft.com/office/powerpoint/2010/main" val="2889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067694"/>
            <a:ext cx="8229600" cy="85725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23689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14350"/>
            <a:ext cx="2280134" cy="4019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14350"/>
            <a:ext cx="2266273" cy="4019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38" y="509716"/>
            <a:ext cx="2223663" cy="40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1950"/>
            <a:ext cx="2345379" cy="4111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3" y="361950"/>
            <a:ext cx="2285979" cy="40429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1950"/>
            <a:ext cx="2373690" cy="4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Material Design?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063230"/>
            <a:ext cx="4708769" cy="2623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Unified Design for Android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857038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Introduced with Android 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4118" y="2650846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Guidelines Quite Specific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4118" y="3460294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Special Tooling Libraries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118" y="4238462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Libraries Backward Compatible (v7)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Concepts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897387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Material Metaphor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3000" y="341530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Bold, Graphic, Intentional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5141" y="393322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Motion Provides 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Design</a:t>
            </a:r>
          </a:p>
        </p:txBody>
      </p:sp>
      <p:pic>
        <p:nvPicPr>
          <p:cNvPr id="5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063230"/>
            <a:ext cx="2095349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4275"/>
            <a:ext cx="1920762" cy="339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1" y="1062689"/>
            <a:ext cx="1905000" cy="3395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062689"/>
            <a:ext cx="1921069" cy="3394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0488" y="1030939"/>
            <a:ext cx="205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Styles and Themes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980488" y="1400271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Elevation and Shadows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80488" y="2014311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Floating Action Button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80487" y="3029433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Card 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80487" y="266064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Recycler View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64418" y="3398224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0487" y="3767015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Icons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9600" y="1156104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38381" y="1156104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51399" y="1188510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7257" y="1739087"/>
            <a:ext cx="1920762" cy="9943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09800" y="3883461"/>
            <a:ext cx="304800" cy="3475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1943" y="1740822"/>
            <a:ext cx="1920762" cy="24786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1399" y="1605961"/>
            <a:ext cx="1920762" cy="26520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7257" y="2739485"/>
            <a:ext cx="1920762" cy="14951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05200" y="2975240"/>
            <a:ext cx="1138180" cy="12812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33600" y="1274713"/>
            <a:ext cx="228600" cy="206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53371" y="3957269"/>
            <a:ext cx="228600" cy="206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0487" y="4144311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50109" y="1240497"/>
            <a:ext cx="1831861" cy="2648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2961</TotalTime>
  <Words>1297</Words>
  <Application>Microsoft Macintosh PowerPoint</Application>
  <PresentationFormat>On-screen Show (16:9)</PresentationFormat>
  <Paragraphs>280</Paragraphs>
  <Slides>36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 Bold</vt:lpstr>
      <vt:lpstr>Calibri</vt:lpstr>
      <vt:lpstr>ＭＳ Ｐゴシック</vt:lpstr>
      <vt:lpstr>Times New Roman</vt:lpstr>
      <vt:lpstr>Arial</vt:lpstr>
      <vt:lpstr>Visual Studio Live! New York 2015</vt:lpstr>
      <vt:lpstr>Live! 360 2016</vt:lpstr>
      <vt:lpstr>PowerPoint Presentation</vt:lpstr>
      <vt:lpstr>PowerPoint Presentation</vt:lpstr>
      <vt:lpstr>Why is Design Important</vt:lpstr>
      <vt:lpstr>PowerPoint Presentation</vt:lpstr>
      <vt:lpstr>PowerPoint Presentation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Theme</vt:lpstr>
      <vt:lpstr>Elevation and Shadows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</vt:lpstr>
      <vt:lpstr>Action Bar Style</vt:lpstr>
      <vt:lpstr>Action Bar XML</vt:lpstr>
      <vt:lpstr>Action Bar Extra Menu Items</vt:lpstr>
      <vt:lpstr>Action Bar In Code</vt:lpstr>
      <vt:lpstr>Useful Links</vt:lpstr>
      <vt:lpstr>Thanks!!!</vt:lpstr>
    </vt:vector>
  </TitlesOfParts>
  <Company>1105 Media Inc.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130</cp:revision>
  <dcterms:created xsi:type="dcterms:W3CDTF">2012-12-07T00:48:42Z</dcterms:created>
  <dcterms:modified xsi:type="dcterms:W3CDTF">2016-10-28T23:06:53Z</dcterms:modified>
</cp:coreProperties>
</file>